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9" r:id="rId5"/>
    <p:sldId id="286" r:id="rId6"/>
    <p:sldId id="292" r:id="rId7"/>
    <p:sldId id="291" r:id="rId8"/>
    <p:sldId id="270" r:id="rId9"/>
    <p:sldId id="273" r:id="rId10"/>
    <p:sldId id="290" r:id="rId11"/>
    <p:sldId id="268" r:id="rId12"/>
    <p:sldId id="271" r:id="rId13"/>
    <p:sldId id="287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C1-46BF-8440-AEFD0DA39D91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8C1-46BF-8440-AEFD0DA39D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1-46BF-8440-AEFD0DA39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4E-4D58-81DC-2B1385B5A2B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4E-4D58-81DC-2B1385B5A2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4E-4D58-81DC-2B1385B5A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4-451F-922D-5036AF7DB1A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4-451F-922D-5036AF7DB1A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74-451F-922D-5036AF7DB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11-4772-93FF-8CF059B0717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11-4772-93FF-8CF059B071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11-4772-93FF-8CF059B07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F-486F-B9C3-BB44DDE740B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EF-486F-B9C3-BB44DDE740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F-486F-B9C3-BB44DDE74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Annual Sales &amp; Gross Profit</a:t>
            </a:r>
          </a:p>
        </c:rich>
      </c:tx>
      <c:layout>
        <c:manualLayout>
          <c:xMode val="edge"/>
          <c:yMode val="edge"/>
          <c:x val="9.9205277819246675E-3"/>
          <c:y val="9.283625730994152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0-4838-AC67-F96C48801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36</c:v>
                </c:pt>
                <c:pt idx="1">
                  <c:v>48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30-4838-AC67-F96C48801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12"/>
        <c:axId val="490625744"/>
        <c:axId val="490625104"/>
      </c:barChart>
      <c:catAx>
        <c:axId val="4906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104"/>
        <c:crosses val="autoZero"/>
        <c:auto val="1"/>
        <c:lblAlgn val="ctr"/>
        <c:lblOffset val="100"/>
        <c:noMultiLvlLbl val="0"/>
      </c:catAx>
      <c:valAx>
        <c:axId val="490625104"/>
        <c:scaling>
          <c:orientation val="minMax"/>
          <c:max val="500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2E-4A67-ABB7-DD78A2E787C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2E-4A67-ABB7-DD78A2E787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2E-4A67-ABB7-DD78A2E787CE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2E-4A67-ABB7-DD78A2E787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E-4A67-ABB7-DD78A2E78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GENERAL SERVICES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PITCH 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221162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Investor Opportunity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REQUIRED FUNDING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Oval 5" descr="White circle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0" name="Content Placeholder 24" descr="Chart">
            <a:extLst>
              <a:ext uri="{FF2B5EF4-FFF2-40B4-BE49-F238E27FC236}">
                <a16:creationId xmlns:a16="http://schemas.microsoft.com/office/drawing/2014/main" id="{4AF4332F-83BC-4DC5-9516-227508BC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110577"/>
              </p:ext>
            </p:extLst>
          </p:nvPr>
        </p:nvGraphicFramePr>
        <p:xfrm>
          <a:off x="2520157" y="1699285"/>
          <a:ext cx="7151687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bject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187353" y="2469616"/>
            <a:ext cx="150114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 INVESTOR</a:t>
            </a:r>
          </a:p>
          <a:p>
            <a:pPr marL="12700" algn="r"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443DAA2-8BB3-4983-BE18-DE25682FF713}"/>
              </a:ext>
            </a:extLst>
          </p:cNvPr>
          <p:cNvSpPr txBox="1"/>
          <p:nvPr/>
        </p:nvSpPr>
        <p:spPr>
          <a:xfrm>
            <a:off x="1503507" y="4946920"/>
            <a:ext cx="161033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BANK</a:t>
            </a: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8977095" y="4946920"/>
            <a:ext cx="1711398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OWNER EQUITY</a:t>
            </a:r>
          </a:p>
          <a:p>
            <a:pPr marL="12700" algn="r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503507" y="2469616"/>
            <a:ext cx="1793571" cy="68223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</a:t>
            </a:r>
            <a:r>
              <a:rPr lang="en-US" sz="1400" i="1" spc="-15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1400" i="1" spc="20" dirty="0">
                <a:solidFill>
                  <a:schemeClr val="bg2"/>
                </a:solidFill>
                <a:cs typeface="Arial"/>
              </a:rPr>
              <a:t>INVESTMENT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cs typeface="Avenir Black"/>
              </a:rPr>
              <a:t>$XXXXX</a:t>
            </a:r>
            <a:endParaRPr lang="en-U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Straight Connector 14" descr="White line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ABF823CE-8F30-44E8-A4F3-B87E440DA298}"/>
              </a:ext>
            </a:extLst>
          </p:cNvPr>
          <p:cNvCxnSpPr>
            <a:cxnSpLocks/>
          </p:cNvCxnSpPr>
          <p:nvPr/>
        </p:nvCxnSpPr>
        <p:spPr>
          <a:xfrm>
            <a:off x="3255441" y="5406326"/>
            <a:ext cx="14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White line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796186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White line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7680960" y="5406326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Mirjam</a:t>
            </a:r>
            <a:r>
              <a:rPr lang="en-US" sz="2500" b="1" i="1" spc="14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nilsson@example.com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0"/>
            <a:ext cx="6991350" cy="685800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BIG IDEA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 Ut fermentum a magna ut eleifend. Integer convallis suscipit ante eu varius. Morbi a purus dolor. Suspendisse sit amet ipsum finibus justo viverra blandit. 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INDUSTRY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14045329"/>
              </p:ext>
            </p:extLst>
          </p:nvPr>
        </p:nvGraphicFramePr>
        <p:xfrm>
          <a:off x="859454" y="2544763"/>
          <a:ext cx="10473092" cy="15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20,807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$183B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12%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$50,000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6096000" y="4101403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583907" y="4487445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MARKET: Lorem ipsum dolor sit amet</a:t>
            </a:r>
          </a:p>
        </p:txBody>
      </p:sp>
      <p:graphicFrame>
        <p:nvGraphicFramePr>
          <p:cNvPr id="27" name="Content Placeholder 26" descr="Chart">
            <a:extLst>
              <a:ext uri="{FF2B5EF4-FFF2-40B4-BE49-F238E27FC236}">
                <a16:creationId xmlns:a16="http://schemas.microsoft.com/office/drawing/2014/main" id="{8B7962D3-FAFD-4B86-A9C4-A868A9DF604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739631934"/>
              </p:ext>
            </p:extLst>
          </p:nvPr>
        </p:nvGraphicFramePr>
        <p:xfrm>
          <a:off x="1009142" y="1724978"/>
          <a:ext cx="1971675" cy="17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5" descr="Table">
            <a:extLst>
              <a:ext uri="{FF2B5EF4-FFF2-40B4-BE49-F238E27FC236}">
                <a16:creationId xmlns:a16="http://schemas.microsoft.com/office/drawing/2014/main" id="{4B0BCC78-A7E9-4210-BED1-FB0F136FA0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54049"/>
              </p:ext>
            </p:extLst>
          </p:nvPr>
        </p:nvGraphicFramePr>
        <p:xfrm>
          <a:off x="947738" y="4189906"/>
          <a:ext cx="7746553" cy="230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87">
                  <a:extLst>
                    <a:ext uri="{9D8B030D-6E8A-4147-A177-3AD203B41FA5}">
                      <a16:colId xmlns:a16="http://schemas.microsoft.com/office/drawing/2014/main" val="413496124"/>
                    </a:ext>
                  </a:extLst>
                </a:gridCol>
                <a:gridCol w="1436517">
                  <a:extLst>
                    <a:ext uri="{9D8B030D-6E8A-4147-A177-3AD203B41FA5}">
                      <a16:colId xmlns:a16="http://schemas.microsoft.com/office/drawing/2014/main" val="1609701450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998250674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885689842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2581020686"/>
                    </a:ext>
                  </a:extLst>
                </a:gridCol>
              </a:tblGrid>
              <a:tr h="302029"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400" b="1" spc="-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CUSTOMERS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GROWTH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940839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$141,000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$150,870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$161,431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8435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2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5%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$63,000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$66,150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$69,457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5247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10%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$56,100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$61,710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765872"/>
                  </a:ext>
                </a:extLst>
              </a:tr>
              <a:tr h="362434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4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$22,470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$24,043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5811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5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6.4%**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$25,536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$27,170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56338"/>
                  </a:ext>
                </a:extLst>
              </a:tr>
              <a:tr h="369985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2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2.8%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$321,126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1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$343,811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2028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B880674A-C407-4235-A8D0-4F3C148E0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789688"/>
              </p:ext>
            </p:extLst>
          </p:nvPr>
        </p:nvGraphicFramePr>
        <p:xfrm>
          <a:off x="2957453" y="172497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11" descr="Chart">
            <a:extLst>
              <a:ext uri="{FF2B5EF4-FFF2-40B4-BE49-F238E27FC236}">
                <a16:creationId xmlns:a16="http://schemas.microsoft.com/office/drawing/2014/main" id="{4965B496-2DD8-4644-BD32-C792562A4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161457"/>
              </p:ext>
            </p:extLst>
          </p:nvPr>
        </p:nvGraphicFramePr>
        <p:xfrm>
          <a:off x="5000505" y="1731491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11" descr="Chart">
            <a:extLst>
              <a:ext uri="{FF2B5EF4-FFF2-40B4-BE49-F238E27FC236}">
                <a16:creationId xmlns:a16="http://schemas.microsoft.com/office/drawing/2014/main" id="{929A89A4-A764-4573-A43E-D883B54D57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880664"/>
              </p:ext>
            </p:extLst>
          </p:nvPr>
        </p:nvGraphicFramePr>
        <p:xfrm>
          <a:off x="7043557" y="1706873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ontent Placeholder 11" descr="Chart">
            <a:extLst>
              <a:ext uri="{FF2B5EF4-FFF2-40B4-BE49-F238E27FC236}">
                <a16:creationId xmlns:a16="http://schemas.microsoft.com/office/drawing/2014/main" id="{F8366091-405D-481E-B7F7-8B8F64FD1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52710"/>
              </p:ext>
            </p:extLst>
          </p:nvPr>
        </p:nvGraphicFramePr>
        <p:xfrm>
          <a:off x="9086607" y="169068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 bwMode="white">
          <a:xfrm>
            <a:off x="3314623" y="3450135"/>
            <a:ext cx="1508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2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D0254F3B-D1FC-4502-9765-D274E419877A}"/>
              </a:ext>
            </a:extLst>
          </p:cNvPr>
          <p:cNvSpPr txBox="1"/>
          <p:nvPr/>
        </p:nvSpPr>
        <p:spPr bwMode="white">
          <a:xfrm>
            <a:off x="5587782" y="3450135"/>
            <a:ext cx="10534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3</a:t>
            </a: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04B2FD88-02F5-4328-AB03-EB8EC1A481F7}"/>
              </a:ext>
            </a:extLst>
          </p:cNvPr>
          <p:cNvSpPr txBox="1"/>
          <p:nvPr/>
        </p:nvSpPr>
        <p:spPr bwMode="white">
          <a:xfrm>
            <a:off x="7485241" y="3450135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4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7A33CD89-F67A-4378-8AFD-C60011F6DBB4}"/>
              </a:ext>
            </a:extLst>
          </p:cNvPr>
          <p:cNvSpPr txBox="1"/>
          <p:nvPr/>
        </p:nvSpPr>
        <p:spPr bwMode="white">
          <a:xfrm>
            <a:off x="9653275" y="3443110"/>
            <a:ext cx="10928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5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306528A-EF2E-492E-846A-8645AF605E9C}"/>
              </a:ext>
            </a:extLst>
          </p:cNvPr>
          <p:cNvSpPr txBox="1"/>
          <p:nvPr/>
        </p:nvSpPr>
        <p:spPr bwMode="white">
          <a:xfrm>
            <a:off x="1352467" y="2360515"/>
            <a:ext cx="13595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47%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 bwMode="white">
          <a:xfrm>
            <a:off x="3314623" y="2361419"/>
            <a:ext cx="15081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21%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91776FB-6173-49D8-9F32-944FBC4EABB1}"/>
              </a:ext>
            </a:extLst>
          </p:cNvPr>
          <p:cNvSpPr txBox="1"/>
          <p:nvPr/>
        </p:nvSpPr>
        <p:spPr bwMode="white">
          <a:xfrm>
            <a:off x="5587782" y="2361419"/>
            <a:ext cx="10534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17%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689D36F-0E74-439C-8BF7-BE388B2B4545}"/>
              </a:ext>
            </a:extLst>
          </p:cNvPr>
          <p:cNvSpPr txBox="1"/>
          <p:nvPr/>
        </p:nvSpPr>
        <p:spPr bwMode="white">
          <a:xfrm>
            <a:off x="7485241" y="2361419"/>
            <a:ext cx="13493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37%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396CD8C-7E7D-4CBC-AFB3-A4424860B64E}"/>
              </a:ext>
            </a:extLst>
          </p:cNvPr>
          <p:cNvSpPr txBox="1"/>
          <p:nvPr/>
        </p:nvSpPr>
        <p:spPr bwMode="white">
          <a:xfrm>
            <a:off x="9653275" y="2354394"/>
            <a:ext cx="10928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45%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B36D2764-7743-4684-BE95-4AE88B7DB06A}"/>
              </a:ext>
            </a:extLst>
          </p:cNvPr>
          <p:cNvSpPr txBox="1"/>
          <p:nvPr/>
        </p:nvSpPr>
        <p:spPr bwMode="white">
          <a:xfrm>
            <a:off x="1352467" y="3449231"/>
            <a:ext cx="1359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1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9D096-C87A-4096-8E8C-6439C9C6C3A2}"/>
              </a:ext>
            </a:extLst>
          </p:cNvPr>
          <p:cNvSpPr/>
          <p:nvPr/>
        </p:nvSpPr>
        <p:spPr>
          <a:xfrm>
            <a:off x="8975725" y="4189906"/>
            <a:ext cx="2268537" cy="125521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marL="237490">
              <a:lnSpc>
                <a:spcPct val="100000"/>
              </a:lnSpc>
              <a:spcBef>
                <a:spcPts val="1055"/>
              </a:spcBef>
            </a:pPr>
            <a:r>
              <a:rPr lang="en-US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Suspendisse sit amet ipsum finibus justo viverra blandit. Ut congue quis tortor eget sodales.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82A35-4350-476B-8C5A-D6A684747697}"/>
              </a:ext>
            </a:extLst>
          </p:cNvPr>
          <p:cNvSpPr/>
          <p:nvPr/>
        </p:nvSpPr>
        <p:spPr>
          <a:xfrm>
            <a:off x="8975724" y="6122074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39700" marR="301625" indent="-127635">
              <a:lnSpc>
                <a:spcPct val="100000"/>
              </a:lnSpc>
              <a:spcBef>
                <a:spcPts val="490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7A1645-EFC8-4537-A5ED-3F261355CC99}"/>
              </a:ext>
            </a:extLst>
          </p:cNvPr>
          <p:cNvSpPr/>
          <p:nvPr/>
        </p:nvSpPr>
        <p:spPr>
          <a:xfrm>
            <a:off x="8975723" y="5769216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Custom solutions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Availability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SERVICES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Personalized service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R="5080">
              <a:lnSpc>
                <a:spcPct val="120000"/>
              </a:lnSpc>
              <a:spcBef>
                <a:spcPts val="600"/>
              </a:spcBef>
            </a:pPr>
            <a:endParaRPr lang="en-US" sz="18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Economies of scale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6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Preferred loyalty programs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Connections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/>
          <a:lstStyle/>
          <a:p>
            <a:r>
              <a:rPr lang="en-US" dirty="0"/>
              <a:t>Ut fermentum a magna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3" y="3434047"/>
            <a:ext cx="3789362" cy="275561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Lorem ipsum</a:t>
            </a:r>
            <a:r>
              <a:rPr lang="en-US" sz="1800" i="1" spc="-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10%-17%</a:t>
            </a:r>
            <a:endParaRPr lang="en-US" sz="1800" i="1" dirty="0">
              <a:solidFill>
                <a:schemeClr val="accent1"/>
              </a:solidFill>
              <a:cs typeface="Arial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13%- 17%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Consectetur</a:t>
            </a:r>
            <a:r>
              <a:rPr lang="en-US" sz="1800" i="1" spc="-3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5%-10%</a:t>
            </a:r>
          </a:p>
          <a:p>
            <a:pPr marR="775335">
              <a:lnSpc>
                <a:spcPct val="125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$25 service fee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25" dirty="0">
                <a:solidFill>
                  <a:srgbClr val="FFFFFF"/>
                </a:solidFill>
                <a:cs typeface="Arial"/>
              </a:rPr>
              <a:t>Etiam aliquet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6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30%-33%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/>
          <a:lstStyle/>
          <a:p>
            <a:r>
              <a:rPr lang="en-US" dirty="0"/>
              <a:t>Ut congue quis tortor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6 – 9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Consectetur: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9 – 12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immediate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Etiam aliquet: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depends</a:t>
            </a:r>
            <a:endParaRPr lang="en-US" sz="18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3672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FORECAST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Content Placeholder 7" descr="Table">
            <a:extLst>
              <a:ext uri="{FF2B5EF4-FFF2-40B4-BE49-F238E27FC236}">
                <a16:creationId xmlns:a16="http://schemas.microsoft.com/office/drawing/2014/main" id="{E90E34E9-7D18-4CB9-B198-BB2D0AC69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350806"/>
              </p:ext>
            </p:extLst>
          </p:nvPr>
        </p:nvGraphicFramePr>
        <p:xfrm>
          <a:off x="1770186" y="1702055"/>
          <a:ext cx="79977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895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3 YEAR SALES</a:t>
                      </a:r>
                      <a:r>
                        <a:rPr sz="1400" b="1" spc="-5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SUMMARY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3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Sales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Average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%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Commission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NET</a:t>
                      </a:r>
                      <a:r>
                        <a:rPr sz="1200" b="1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PROFIT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$36,000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$48,000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</a:tbl>
          </a:graphicData>
        </a:graphic>
      </p:graphicFrame>
      <p:graphicFrame>
        <p:nvGraphicFramePr>
          <p:cNvPr id="5" name="Content Placeholder 10" descr="Chart">
            <a:extLst>
              <a:ext uri="{FF2B5EF4-FFF2-40B4-BE49-F238E27FC236}">
                <a16:creationId xmlns:a16="http://schemas.microsoft.com/office/drawing/2014/main" id="{33BB317E-E302-4E8A-84B6-84B049BCD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771629"/>
              </p:ext>
            </p:extLst>
          </p:nvPr>
        </p:nvGraphicFramePr>
        <p:xfrm>
          <a:off x="1685778" y="3500438"/>
          <a:ext cx="8189742" cy="27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3744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 descr="Blue circle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August Bergquist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Manager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4745831" y="5628583"/>
            <a:ext cx="2700338" cy="738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Victoria Lindqvist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Owner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Allan Matson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Key employee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124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3" name="Picture Placeholder 52" descr="A man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Picture Placeholder 60" descr="A man">
            <a:extLst>
              <a:ext uri="{FF2B5EF4-FFF2-40B4-BE49-F238E27FC236}">
                <a16:creationId xmlns:a16="http://schemas.microsoft.com/office/drawing/2014/main" id="{FF5F0811-386E-4C21-BC9F-29D6AEEA7A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5572" y="2196083"/>
            <a:ext cx="2414016" cy="2414016"/>
          </a:xfrm>
        </p:spPr>
      </p:pic>
      <p:sp>
        <p:nvSpPr>
          <p:cNvPr id="29" name="Oval 28" descr="Beige circl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Placeholder 56" descr="A woman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MAJOR</a:t>
            </a:r>
            <a:br>
              <a:rPr lang="en-US" dirty="0"/>
            </a:br>
            <a:r>
              <a:rPr lang="en-US" dirty="0"/>
              <a:t>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4" y="1769168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Home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1713834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3044476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3099022"/>
            <a:ext cx="4531709" cy="143123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Online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558201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4627654"/>
            <a:ext cx="4672463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Discount Provider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0</TotalTime>
  <Words>724</Words>
  <Application>Microsoft Office PowerPoint</Application>
  <PresentationFormat>Widescreen</PresentationFormat>
  <Paragraphs>165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</vt:lpstr>
      <vt:lpstr>Calibri</vt:lpstr>
      <vt:lpstr>Gill Sans MT</vt:lpstr>
      <vt:lpstr>Office Theme</vt:lpstr>
      <vt:lpstr>GENERAL SERVICES PITCH DECK</vt:lpstr>
      <vt:lpstr>OUR BIG IDEA</vt:lpstr>
      <vt:lpstr>INDUSTRY OUTLOOK</vt:lpstr>
      <vt:lpstr>THE MARKET: Lorem ipsum dolor sit amet</vt:lpstr>
      <vt:lpstr>OUR SERVICES</vt:lpstr>
      <vt:lpstr>REVENUE MODEL</vt:lpstr>
      <vt:lpstr>SALES FORECAST</vt:lpstr>
      <vt:lpstr>THE TEAM</vt:lpstr>
      <vt:lpstr>MAJOR COMPETITORS</vt:lpstr>
      <vt:lpstr>REQUIRED FUNDING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SERVICES PITCH DECK</dc:title>
  <dc:creator>Mohamed</dc:creator>
  <cp:lastModifiedBy>Mohamed</cp:lastModifiedBy>
  <cp:revision>1</cp:revision>
  <dcterms:created xsi:type="dcterms:W3CDTF">2021-03-05T19:41:00Z</dcterms:created>
  <dcterms:modified xsi:type="dcterms:W3CDTF">2021-03-05T19:41:08Z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